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265" r:id="rId4"/>
    <p:sldId id="268" r:id="rId5"/>
    <p:sldId id="279" r:id="rId6"/>
    <p:sldId id="273" r:id="rId7"/>
    <p:sldId id="280" r:id="rId8"/>
    <p:sldId id="270" r:id="rId9"/>
    <p:sldId id="274" r:id="rId10"/>
    <p:sldId id="281" r:id="rId11"/>
    <p:sldId id="271" r:id="rId12"/>
    <p:sldId id="275" r:id="rId13"/>
    <p:sldId id="282" r:id="rId14"/>
    <p:sldId id="272" r:id="rId15"/>
    <p:sldId id="276" r:id="rId16"/>
    <p:sldId id="283" r:id="rId17"/>
    <p:sldId id="277" r:id="rId18"/>
    <p:sldId id="278" r:id="rId19"/>
    <p:sldId id="266" r:id="rId20"/>
    <p:sldId id="285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ECDC401-39D7-4E85-8797-07B23179B102}">
          <p14:sldIdLst>
            <p14:sldId id="256"/>
            <p14:sldId id="264"/>
            <p14:sldId id="265"/>
            <p14:sldId id="268"/>
          </p14:sldIdLst>
        </p14:section>
        <p14:section name="Bar Chart" id="{B9DCCAC9-17F7-434A-A021-A7832A79EF3A}">
          <p14:sldIdLst>
            <p14:sldId id="279"/>
            <p14:sldId id="273"/>
            <p14:sldId id="280"/>
          </p14:sldIdLst>
        </p14:section>
        <p14:section name="Line Graph" id="{1603EE1B-72DC-4E2B-AA3C-DF90220B4381}">
          <p14:sldIdLst>
            <p14:sldId id="270"/>
            <p14:sldId id="274"/>
            <p14:sldId id="281"/>
          </p14:sldIdLst>
        </p14:section>
        <p14:section name="Stacked Chart" id="{9AE2BB37-9BC2-49D7-9AF4-79FF4AFBC575}">
          <p14:sldIdLst>
            <p14:sldId id="271"/>
            <p14:sldId id="275"/>
            <p14:sldId id="282"/>
          </p14:sldIdLst>
        </p14:section>
        <p14:section name="Flare / Sunburst" id="{14112BD6-30B4-4F82-8EF9-495C08BA0767}">
          <p14:sldIdLst>
            <p14:sldId id="272"/>
            <p14:sldId id="276"/>
            <p14:sldId id="283"/>
          </p14:sldIdLst>
        </p14:section>
        <p14:section name="Future Work" id="{13519ED4-5D54-4C3E-BED2-65DF2E01436B}">
          <p14:sldIdLst>
            <p14:sldId id="277"/>
            <p14:sldId id="278"/>
          </p14:sldIdLst>
        </p14:section>
        <p14:section name="Questions / Citations" id="{5AADC8E8-F36B-40F4-8F37-77E896394CDE}">
          <p14:sldIdLst>
            <p14:sldId id="266"/>
            <p14:sldId id="285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23232"/>
    <a:srgbClr val="DAEDFF"/>
    <a:srgbClr val="CCDFFF"/>
    <a:srgbClr val="595959"/>
    <a:srgbClr val="5DD345"/>
    <a:srgbClr val="5CD344"/>
    <a:srgbClr val="22232F"/>
    <a:srgbClr val="4B70FF"/>
    <a:srgbClr val="552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39" autoAdjust="0"/>
    <p:restoredTop sz="64907" autoAdjust="0"/>
  </p:normalViewPr>
  <p:slideViewPr>
    <p:cSldViewPr snapToGrid="0" snapToObjects="1" showGuides="1">
      <p:cViewPr varScale="1">
        <p:scale>
          <a:sx n="82" d="100"/>
          <a:sy n="82" d="100"/>
        </p:scale>
        <p:origin x="192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8ACA1C46-6C05-3A40-A8E2-011B5C66D4D6}" type="datetimeFigureOut">
              <a:rPr lang="en-US" smtClean="0"/>
              <a:pPr/>
              <a:t>3/20/18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104204D-A129-834B-B1A3-84C093EE0E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2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4204D-A129-834B-B1A3-84C093EE0EB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70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79818" y="1122363"/>
            <a:ext cx="5888182" cy="2387600"/>
          </a:xfrm>
        </p:spPr>
        <p:txBody>
          <a:bodyPr anchor="b">
            <a:normAutofit/>
          </a:bodyPr>
          <a:lstStyle>
            <a:lvl1pPr algn="ctr">
              <a:defRPr sz="5400" b="1" i="0" cap="all" baseline="0">
                <a:solidFill>
                  <a:srgbClr val="22232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18" y="3602038"/>
            <a:ext cx="5888182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70175"/>
            <a:ext cx="10515600" cy="637198"/>
          </a:xfrm>
        </p:spPr>
        <p:txBody>
          <a:bodyPr>
            <a:noAutofit/>
          </a:bodyPr>
          <a:lstStyle>
            <a:lvl1pPr>
              <a:defRPr sz="3600" b="1" i="0" cap="none" baseline="0">
                <a:solidFill>
                  <a:srgbClr val="22232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0"/>
          </p:nvPr>
        </p:nvSpPr>
        <p:spPr>
          <a:xfrm>
            <a:off x="838200" y="1107373"/>
            <a:ext cx="10515600" cy="369276"/>
          </a:xfrm>
        </p:spPr>
        <p:txBody>
          <a:bodyPr anchor="ctr"/>
          <a:lstStyle>
            <a:lvl1pPr marL="0" indent="0" algn="l">
              <a:buNone/>
              <a:defRPr sz="2400" b="0" i="1">
                <a:solidFill>
                  <a:srgbClr val="22232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8037" y="1474175"/>
            <a:ext cx="10755926" cy="45719"/>
          </a:xfrm>
          <a:prstGeom prst="rect">
            <a:avLst/>
          </a:prstGeom>
          <a:solidFill>
            <a:srgbClr val="5DD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4161"/>
            <a:ext cx="10515600" cy="4532801"/>
          </a:xfrm>
        </p:spPr>
        <p:txBody>
          <a:bodyPr/>
          <a:lstStyle>
            <a:lvl1pPr>
              <a:buClr>
                <a:srgbClr val="3359EC"/>
              </a:buClr>
              <a:defRPr b="0" i="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3359EC"/>
              </a:buClr>
              <a:defRPr b="0" i="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3359EC"/>
              </a:buClr>
              <a:defRPr b="0" i="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3359EC"/>
              </a:buClr>
              <a:defRPr b="0" i="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3359EC"/>
              </a:buClr>
              <a:defRPr b="0" i="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0EA8A-DA75-3443-B9EE-A63E33F4F2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2592" y="6356349"/>
            <a:ext cx="4706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levelaccess.com   </a:t>
            </a:r>
            <a:r>
              <a:rPr lang="en-US" b="1" dirty="0"/>
              <a:t>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b="1" dirty="0">
                <a:solidFill>
                  <a:srgbClr val="00D81A"/>
                </a:solidFill>
              </a:rPr>
              <a:t> </a:t>
            </a:r>
            <a:r>
              <a:rPr lang="en-US" b="1" dirty="0"/>
              <a:t>   </a:t>
            </a:r>
            <a:r>
              <a:rPr lang="en-US" dirty="0"/>
              <a:t>(</a:t>
            </a:r>
            <a:r>
              <a:rPr lang="de-DE" dirty="0"/>
              <a:t>800) 899-9659   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dirty="0"/>
              <a:t>    info@levelaccess.com</a:t>
            </a:r>
          </a:p>
        </p:txBody>
      </p:sp>
      <p:pic>
        <p:nvPicPr>
          <p:cNvPr id="12" name="Picture 11" descr="Level Access Logo" title="Level Access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5535" y="6302169"/>
            <a:ext cx="1048265" cy="4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70175"/>
            <a:ext cx="10515600" cy="637198"/>
          </a:xfrm>
        </p:spPr>
        <p:txBody>
          <a:bodyPr>
            <a:noAutofit/>
          </a:bodyPr>
          <a:lstStyle>
            <a:lvl1pPr>
              <a:defRPr sz="3600" b="1" i="0" cap="none" baseline="0">
                <a:solidFill>
                  <a:srgbClr val="22232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838200" y="1107373"/>
            <a:ext cx="10515600" cy="369276"/>
          </a:xfrm>
        </p:spPr>
        <p:txBody>
          <a:bodyPr anchor="ctr"/>
          <a:lstStyle>
            <a:lvl1pPr marL="0" indent="0" algn="l">
              <a:buNone/>
              <a:defRPr sz="2400" b="0" i="1">
                <a:solidFill>
                  <a:srgbClr val="22232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8037" y="1474175"/>
            <a:ext cx="10755926" cy="45719"/>
          </a:xfrm>
          <a:prstGeom prst="rect">
            <a:avLst/>
          </a:prstGeom>
          <a:solidFill>
            <a:srgbClr val="5DD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0EA8A-DA75-3443-B9EE-A63E33F4F2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39243" y="6356350"/>
            <a:ext cx="4713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levelaccess.com   </a:t>
            </a:r>
            <a:r>
              <a:rPr lang="en-US" b="1" dirty="0"/>
              <a:t>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b="1" dirty="0">
                <a:solidFill>
                  <a:srgbClr val="00D81A"/>
                </a:solidFill>
              </a:rPr>
              <a:t> </a:t>
            </a:r>
            <a:r>
              <a:rPr lang="en-US" b="1" dirty="0"/>
              <a:t>   </a:t>
            </a:r>
            <a:r>
              <a:rPr lang="en-US" dirty="0"/>
              <a:t>(</a:t>
            </a:r>
            <a:r>
              <a:rPr lang="de-DE" dirty="0"/>
              <a:t>800) 899-9659   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dirty="0"/>
              <a:t>    info@levelaccess.com</a:t>
            </a:r>
          </a:p>
        </p:txBody>
      </p:sp>
      <p:pic>
        <p:nvPicPr>
          <p:cNvPr id="11" name="Picture 10" descr="Level Access Logo" title="Level Access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5535" y="6302169"/>
            <a:ext cx="1048265" cy="4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26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70175"/>
            <a:ext cx="10515600" cy="637198"/>
          </a:xfrm>
        </p:spPr>
        <p:txBody>
          <a:bodyPr>
            <a:noAutofit/>
          </a:bodyPr>
          <a:lstStyle>
            <a:lvl1pPr>
              <a:defRPr sz="3600" b="1" i="0" cap="none" baseline="0">
                <a:solidFill>
                  <a:srgbClr val="22232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0"/>
          </p:nvPr>
        </p:nvSpPr>
        <p:spPr>
          <a:xfrm>
            <a:off x="838200" y="1107373"/>
            <a:ext cx="10515600" cy="369276"/>
          </a:xfrm>
        </p:spPr>
        <p:txBody>
          <a:bodyPr anchor="ctr"/>
          <a:lstStyle>
            <a:lvl1pPr marL="0" indent="0" algn="l">
              <a:buNone/>
              <a:defRPr sz="2400" b="0" i="1">
                <a:solidFill>
                  <a:srgbClr val="22232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18037" y="1474175"/>
            <a:ext cx="10755926" cy="45719"/>
          </a:xfrm>
          <a:prstGeom prst="rect">
            <a:avLst/>
          </a:prstGeom>
          <a:solidFill>
            <a:srgbClr val="5DD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4161"/>
            <a:ext cx="5140569" cy="4532801"/>
          </a:xfrm>
        </p:spPr>
        <p:txBody>
          <a:bodyPr/>
          <a:lstStyle>
            <a:lvl1pPr>
              <a:buClr>
                <a:srgbClr val="3359EC"/>
              </a:buClr>
              <a:defRPr b="0" i="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3359EC"/>
              </a:buClr>
              <a:defRPr b="0" i="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3359EC"/>
              </a:buClr>
              <a:defRPr b="0" i="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3359EC"/>
              </a:buClr>
              <a:defRPr b="0" i="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3359EC"/>
              </a:buClr>
              <a:defRPr b="0" i="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6101863" y="1644161"/>
            <a:ext cx="5251938" cy="4532801"/>
          </a:xfrm>
        </p:spPr>
        <p:txBody>
          <a:bodyPr/>
          <a:lstStyle>
            <a:lvl1pPr>
              <a:buClr>
                <a:srgbClr val="3359EC"/>
              </a:buClr>
              <a:defRPr b="0" i="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3359EC"/>
              </a:buClr>
              <a:defRPr b="0" i="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3359EC"/>
              </a:buClr>
              <a:defRPr b="0" i="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3359EC"/>
              </a:buClr>
              <a:defRPr b="0" i="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3359EC"/>
              </a:buClr>
              <a:defRPr b="0" i="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0EA8A-DA75-3443-B9EE-A63E33F4F2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5774" y="6356350"/>
            <a:ext cx="47004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levelaccess.com   </a:t>
            </a:r>
            <a:r>
              <a:rPr lang="en-US" b="1" dirty="0"/>
              <a:t>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b="1" dirty="0">
                <a:solidFill>
                  <a:srgbClr val="00D81A"/>
                </a:solidFill>
              </a:rPr>
              <a:t> </a:t>
            </a:r>
            <a:r>
              <a:rPr lang="en-US" b="1" dirty="0"/>
              <a:t>   </a:t>
            </a:r>
            <a:r>
              <a:rPr lang="en-US" dirty="0"/>
              <a:t>(</a:t>
            </a:r>
            <a:r>
              <a:rPr lang="de-DE" dirty="0"/>
              <a:t>800) 899-9659   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dirty="0"/>
              <a:t>    info@levelaccess.com</a:t>
            </a:r>
          </a:p>
        </p:txBody>
      </p:sp>
      <p:pic>
        <p:nvPicPr>
          <p:cNvPr id="11" name="Picture 10" descr="Level Access Logo" title="Level Access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5535" y="6302169"/>
            <a:ext cx="1048265" cy="4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 and Content (WHITE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70175"/>
            <a:ext cx="10515600" cy="637198"/>
          </a:xfrm>
        </p:spPr>
        <p:txBody>
          <a:bodyPr>
            <a:noAutofit/>
          </a:bodyPr>
          <a:lstStyle>
            <a:lvl1pPr>
              <a:defRPr sz="3600" b="1" i="0" cap="none" baseline="0">
                <a:solidFill>
                  <a:srgbClr val="22232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2"/>
          </p:nvPr>
        </p:nvSpPr>
        <p:spPr>
          <a:xfrm>
            <a:off x="838200" y="1107373"/>
            <a:ext cx="10515600" cy="369276"/>
          </a:xfrm>
        </p:spPr>
        <p:txBody>
          <a:bodyPr anchor="ctr"/>
          <a:lstStyle>
            <a:lvl1pPr marL="0" indent="0" algn="l">
              <a:buNone/>
              <a:defRPr sz="2400" b="0" i="1">
                <a:solidFill>
                  <a:srgbClr val="22232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18037" y="1474175"/>
            <a:ext cx="10755926" cy="45719"/>
          </a:xfrm>
          <a:prstGeom prst="rect">
            <a:avLst/>
          </a:prstGeom>
          <a:solidFill>
            <a:srgbClr val="5DD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948500"/>
            <a:ext cx="4806696" cy="3890280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chemeClr val="bg1">
                  <a:lumMod val="95000"/>
                </a:schemeClr>
              </a:buClr>
              <a:defRPr sz="2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chemeClr val="bg1">
                  <a:lumMod val="95000"/>
                </a:schemeClr>
              </a:buClr>
              <a:defRPr sz="1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chemeClr val="bg1">
                  <a:lumMod val="95000"/>
                </a:schemeClr>
              </a:buCl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chemeClr val="bg1">
                  <a:lumMod val="95000"/>
                </a:schemeClr>
              </a:buCl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0EA8A-DA75-3443-B9EE-A63E33F4F2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  <p:pic>
        <p:nvPicPr>
          <p:cNvPr id="10" name="Picture 9" descr="Level Access Logo" title="Level Access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5535" y="6302169"/>
            <a:ext cx="1048265" cy="4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9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42629" y="1885585"/>
            <a:ext cx="6260123" cy="2695208"/>
          </a:xfrm>
        </p:spPr>
        <p:txBody>
          <a:bodyPr anchor="b"/>
          <a:lstStyle>
            <a:lvl1pPr>
              <a:defRPr sz="6000" b="1" i="0" cap="all" baseline="0">
                <a:solidFill>
                  <a:srgbClr val="32323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42629" y="1885585"/>
            <a:ext cx="6260123" cy="2695208"/>
          </a:xfrm>
        </p:spPr>
        <p:txBody>
          <a:bodyPr anchor="b"/>
          <a:lstStyle>
            <a:lvl1pPr>
              <a:defRPr sz="6000" b="1" i="0" cap="all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1959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0EA8A-DA75-3443-B9EE-A63E33F4F2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5774" y="6356350"/>
            <a:ext cx="47004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levelaccess.com   </a:t>
            </a:r>
            <a:r>
              <a:rPr lang="en-US" b="1" dirty="0"/>
              <a:t>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b="1" dirty="0">
                <a:solidFill>
                  <a:srgbClr val="00D81A"/>
                </a:solidFill>
              </a:rPr>
              <a:t> </a:t>
            </a:r>
            <a:r>
              <a:rPr lang="en-US" b="1" dirty="0"/>
              <a:t>   </a:t>
            </a:r>
            <a:r>
              <a:rPr lang="en-US" dirty="0"/>
              <a:t>(</a:t>
            </a:r>
            <a:r>
              <a:rPr lang="de-DE" dirty="0"/>
              <a:t>800) 899-9659   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dirty="0"/>
              <a:t>    info@levelaccess.com</a:t>
            </a:r>
          </a:p>
        </p:txBody>
      </p:sp>
      <p:pic>
        <p:nvPicPr>
          <p:cNvPr id="4" name="Picture 3" descr="Level Access Logo" title="Level Access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5535" y="6302169"/>
            <a:ext cx="1048265" cy="4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 i="0" cap="all" baseline="0">
                <a:solidFill>
                  <a:srgbClr val="22232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3FDB74AC-D144-DD42-88B1-786F0F2BF2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5774" y="6356350"/>
            <a:ext cx="47004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levelaccess.com   </a:t>
            </a:r>
            <a:r>
              <a:rPr lang="en-US" b="1" dirty="0"/>
              <a:t>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b="1" dirty="0">
                <a:solidFill>
                  <a:srgbClr val="00D81A"/>
                </a:solidFill>
              </a:rPr>
              <a:t> </a:t>
            </a:r>
            <a:r>
              <a:rPr lang="en-US" b="1" dirty="0"/>
              <a:t>   </a:t>
            </a:r>
            <a:r>
              <a:rPr lang="en-US" dirty="0"/>
              <a:t>(</a:t>
            </a:r>
            <a:r>
              <a:rPr lang="de-DE" dirty="0"/>
              <a:t>800) 899-9659   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dirty="0"/>
              <a:t>    info@levelaccess.com</a:t>
            </a:r>
          </a:p>
        </p:txBody>
      </p:sp>
      <p:pic>
        <p:nvPicPr>
          <p:cNvPr id="8" name="Picture 7" descr="Level Access Logo" title="Level Access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5535" y="6302169"/>
            <a:ext cx="1048265" cy="4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0531" y="6356350"/>
            <a:ext cx="48709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levelaccess.com   </a:t>
            </a:r>
            <a:r>
              <a:rPr lang="en-US" b="1" dirty="0"/>
              <a:t>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b="1" dirty="0">
                <a:solidFill>
                  <a:srgbClr val="00D81A"/>
                </a:solidFill>
              </a:rPr>
              <a:t> </a:t>
            </a:r>
            <a:r>
              <a:rPr lang="en-US" b="1" dirty="0"/>
              <a:t>   </a:t>
            </a:r>
            <a:r>
              <a:rPr lang="en-US" dirty="0"/>
              <a:t>(</a:t>
            </a:r>
            <a:r>
              <a:rPr lang="de-DE" dirty="0"/>
              <a:t>800) 899-9659   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dirty="0"/>
              <a:t>    info@levelaccess.com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030EA8A-DA75-3443-B9EE-A63E33F4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8" r:id="rId4"/>
    <p:sldLayoutId id="2147483662" r:id="rId5"/>
    <p:sldLayoutId id="2147483651" r:id="rId6"/>
    <p:sldLayoutId id="2147483659" r:id="rId7"/>
    <p:sldLayoutId id="2147483655" r:id="rId8"/>
    <p:sldLayoutId id="2147483657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3359EC"/>
        </a:buClr>
        <a:buFont typeface="Arial" charset="0"/>
        <a:buChar char="•"/>
        <a:defRPr sz="2800" kern="1200">
          <a:solidFill>
            <a:srgbClr val="323232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59EC"/>
        </a:buClr>
        <a:buFont typeface="Arial" charset="0"/>
        <a:buChar char="•"/>
        <a:defRPr sz="2400" kern="1200">
          <a:solidFill>
            <a:srgbClr val="323232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59EC"/>
        </a:buClr>
        <a:buFont typeface="Arial" charset="0"/>
        <a:buChar char="•"/>
        <a:defRPr sz="2000" kern="1200">
          <a:solidFill>
            <a:srgbClr val="323232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59EC"/>
        </a:buClr>
        <a:buFont typeface="Arial" charset="0"/>
        <a:buChar char="•"/>
        <a:defRPr sz="1800" kern="1200">
          <a:solidFill>
            <a:srgbClr val="323232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59EC"/>
        </a:buClr>
        <a:buFont typeface="Arial" charset="0"/>
        <a:buChar char="•"/>
        <a:defRPr sz="1800" kern="1200">
          <a:solidFill>
            <a:srgbClr val="323232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2.jpg"/><Relationship Id="rId7" Type="http://schemas.openxmlformats.org/officeDocument/2006/relationships/hyperlink" Target="https://www.linkedin.com/company/level-access" TargetMode="External"/><Relationship Id="rId12" Type="http://schemas.openxmlformats.org/officeDocument/2006/relationships/hyperlink" Target="https://www.levelaccess.com/csun18/" TargetMode="External"/><Relationship Id="rId2" Type="http://schemas.openxmlformats.org/officeDocument/2006/relationships/hyperlink" Target="mailto:brian.mcneilly@levelaccess.com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11" Type="http://schemas.openxmlformats.org/officeDocument/2006/relationships/hyperlink" Target="https://www.levelaccess.com/blog/" TargetMode="External"/><Relationship Id="rId5" Type="http://schemas.openxmlformats.org/officeDocument/2006/relationships/hyperlink" Target="https://twitter.com/LevelAccessA11y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jpeg"/><Relationship Id="rId9" Type="http://schemas.openxmlformats.org/officeDocument/2006/relationships/hyperlink" Target="https://www.facebook.com/LevelAccessA11y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bpmcneilly/pen/YxoQqa" TargetMode="External"/><Relationship Id="rId2" Type="http://schemas.openxmlformats.org/officeDocument/2006/relationships/hyperlink" Target="https://codepen.io/bpmcneilly/pen/BZpgR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Logo_D3.svg" TargetMode="External"/><Relationship Id="rId5" Type="http://schemas.openxmlformats.org/officeDocument/2006/relationships/hyperlink" Target="https://codepen.io/bpmcneilly/pen/jYYerV" TargetMode="External"/><Relationship Id="rId4" Type="http://schemas.openxmlformats.org/officeDocument/2006/relationships/hyperlink" Target="https://codepen.io/bpmcneilly/pen/mBbGd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895932" y="1441677"/>
            <a:ext cx="5888182" cy="2387600"/>
          </a:xfrm>
        </p:spPr>
        <p:txBody>
          <a:bodyPr anchor="b">
            <a:noAutofit/>
          </a:bodyPr>
          <a:lstStyle/>
          <a:p>
            <a:r>
              <a:rPr lang="en-US" sz="4400" cap="none" dirty="0">
                <a:solidFill>
                  <a:srgbClr val="000000"/>
                </a:solidFill>
              </a:rPr>
              <a:t>The D3 JavaScript Library and Accessible Data Visualization</a:t>
            </a:r>
            <a:endParaRPr lang="en-US" sz="4400" dirty="0">
              <a:solidFill>
                <a:srgbClr val="000000"/>
              </a:solidFill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4895932" y="3921352"/>
            <a:ext cx="5888182" cy="1655762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Presented By: </a:t>
            </a:r>
            <a:br>
              <a:rPr lang="en-US" b="1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Brian P. McNeilly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777B78-87C9-46C7-A214-617030D53635}"/>
              </a:ext>
            </a:extLst>
          </p:cNvPr>
          <p:cNvSpPr txBox="1">
            <a:spLocks/>
          </p:cNvSpPr>
          <p:nvPr/>
        </p:nvSpPr>
        <p:spPr>
          <a:xfrm>
            <a:off x="4459454" y="5128054"/>
            <a:ext cx="5005821" cy="1445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solidFill>
                  <a:srgbClr val="000000"/>
                </a:solidFill>
              </a:rPr>
              <a:t>CSUN 2018 Assistive</a:t>
            </a:r>
            <a:br>
              <a:rPr lang="en-US" sz="2000" i="1" dirty="0">
                <a:solidFill>
                  <a:srgbClr val="000000"/>
                </a:solidFill>
              </a:rPr>
            </a:br>
            <a:r>
              <a:rPr lang="en-US" sz="2000" i="1" dirty="0">
                <a:solidFill>
                  <a:srgbClr val="000000"/>
                </a:solidFill>
              </a:rPr>
              <a:t>Technology Conference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March 21, 2018</a:t>
            </a: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990822-95F6-44CA-806C-E1657C94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Sample Line Graph: Bitcoin Price in USD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E984777-6650-4FAA-BF63-2DCAAC52015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D3 &amp; Accessible Data Visualization</a:t>
            </a:r>
          </a:p>
        </p:txBody>
      </p:sp>
      <p:pic>
        <p:nvPicPr>
          <p:cNvPr id="8" name="Content Placeholder 7" descr="A line graph of the price of bitcoin in US Dollars over time from July 11th to September 7th, 2017. A pip at around august 17th is selected, with a price of around $4500.">
            <a:extLst>
              <a:ext uri="{FF2B5EF4-FFF2-40B4-BE49-F238E27FC236}">
                <a16:creationId xmlns:a16="http://schemas.microsoft.com/office/drawing/2014/main" id="{AB727FF0-BB23-4C37-A30C-F8009D382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558" y="1644650"/>
            <a:ext cx="7590884" cy="4532313"/>
          </a:xfrm>
        </p:spPr>
      </p:pic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6EC1344-6A3F-CB40-82E3-5F7A4E7DF5D4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45774" y="6356350"/>
            <a:ext cx="4700451" cy="365125"/>
          </a:xfrm>
        </p:spPr>
        <p:txBody>
          <a:bodyPr/>
          <a:lstStyle/>
          <a:p>
            <a:r>
              <a:rPr lang="en-US" dirty="0"/>
              <a:t>levelaccess.com   </a:t>
            </a:r>
            <a:r>
              <a:rPr lang="en-US" b="1" dirty="0"/>
              <a:t>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b="1" dirty="0">
                <a:solidFill>
                  <a:srgbClr val="00D81A"/>
                </a:solidFill>
              </a:rPr>
              <a:t> </a:t>
            </a:r>
            <a:r>
              <a:rPr lang="en-US" b="1" dirty="0"/>
              <a:t>   </a:t>
            </a:r>
            <a:r>
              <a:rPr lang="en-US" dirty="0"/>
              <a:t>(</a:t>
            </a:r>
            <a:r>
              <a:rPr lang="de-DE" dirty="0"/>
              <a:t>800) 899-9659   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dirty="0"/>
              <a:t>    info@levelaccess.com</a:t>
            </a:r>
          </a:p>
        </p:txBody>
      </p:sp>
    </p:spTree>
    <p:extLst>
      <p:ext uri="{BB962C8B-B14F-4D97-AF65-F5344CB8AC3E}">
        <p14:creationId xmlns:p14="http://schemas.microsoft.com/office/powerpoint/2010/main" val="47940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44DE0C-5D19-43FF-8B2E-3302B2FA2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Stacked Chart</a:t>
            </a:r>
          </a:p>
        </p:txBody>
      </p:sp>
    </p:spTree>
    <p:extLst>
      <p:ext uri="{BB962C8B-B14F-4D97-AF65-F5344CB8AC3E}">
        <p14:creationId xmlns:p14="http://schemas.microsoft.com/office/powerpoint/2010/main" val="3151762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990822-95F6-44CA-806C-E1657C94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Making Accessible Stacked Charts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E984777-6650-4FAA-BF63-2DCAAC52015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D3 &amp; Accessible Data Visualization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5BA6BD-5CB7-4D31-A625-AE635394D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Thinking About Stacked Charts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“Bars”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Group Identification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Ownership</a:t>
            </a:r>
          </a:p>
          <a:p>
            <a:r>
              <a:rPr lang="en-US" dirty="0">
                <a:solidFill>
                  <a:srgbClr val="000000"/>
                </a:solidFill>
              </a:rPr>
              <a:t>D3 Challenges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D3, Ownership, and d3.stack()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A2AA90A-FAD4-AC45-9E31-08171EC0572A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45774" y="6356350"/>
            <a:ext cx="4700451" cy="365125"/>
          </a:xfrm>
        </p:spPr>
        <p:txBody>
          <a:bodyPr/>
          <a:lstStyle/>
          <a:p>
            <a:r>
              <a:rPr lang="en-US" dirty="0"/>
              <a:t>levelaccess.com   </a:t>
            </a:r>
            <a:r>
              <a:rPr lang="en-US" b="1" dirty="0"/>
              <a:t>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b="1" dirty="0">
                <a:solidFill>
                  <a:srgbClr val="00D81A"/>
                </a:solidFill>
              </a:rPr>
              <a:t> </a:t>
            </a:r>
            <a:r>
              <a:rPr lang="en-US" b="1" dirty="0"/>
              <a:t>   </a:t>
            </a:r>
            <a:r>
              <a:rPr lang="en-US" dirty="0"/>
              <a:t>(</a:t>
            </a:r>
            <a:r>
              <a:rPr lang="de-DE" dirty="0"/>
              <a:t>800) 899-9659   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dirty="0"/>
              <a:t>    info@levelaccess.com</a:t>
            </a:r>
          </a:p>
        </p:txBody>
      </p:sp>
    </p:spTree>
    <p:extLst>
      <p:ext uri="{BB962C8B-B14F-4D97-AF65-F5344CB8AC3E}">
        <p14:creationId xmlns:p14="http://schemas.microsoft.com/office/powerpoint/2010/main" val="1906973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990822-95F6-44CA-806C-E1657C94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Sample Stacked Chart: DPRK Launches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E984777-6650-4FAA-BF63-2DCAAC52015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Autofit/>
          </a:bodyPr>
          <a:lstStyle/>
          <a:p>
            <a:r>
              <a:rPr lang="en-US">
                <a:solidFill>
                  <a:srgbClr val="000000"/>
                </a:solidFill>
              </a:rPr>
              <a:t>D3 &amp; Accessible Data Visualization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Content Placeholder 6" descr="A graph of all missile launches by the North Korean government from 1984 to 2017. Seven categories of launches are displayed to differentiate each type.">
            <a:extLst>
              <a:ext uri="{FF2B5EF4-FFF2-40B4-BE49-F238E27FC236}">
                <a16:creationId xmlns:a16="http://schemas.microsoft.com/office/drawing/2014/main" id="{C6E4A12C-B266-4F91-88D8-AAFDCD507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9080" y="1644650"/>
            <a:ext cx="7693839" cy="4532313"/>
          </a:xfrm>
        </p:spPr>
      </p:pic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BB396D1-1742-884B-A082-6ACAD8AE305A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45774" y="6356350"/>
            <a:ext cx="4700451" cy="365125"/>
          </a:xfrm>
        </p:spPr>
        <p:txBody>
          <a:bodyPr/>
          <a:lstStyle/>
          <a:p>
            <a:r>
              <a:rPr lang="en-US" dirty="0"/>
              <a:t>levelaccess.com   </a:t>
            </a:r>
            <a:r>
              <a:rPr lang="en-US" b="1" dirty="0"/>
              <a:t>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b="1" dirty="0">
                <a:solidFill>
                  <a:srgbClr val="00D81A"/>
                </a:solidFill>
              </a:rPr>
              <a:t> </a:t>
            </a:r>
            <a:r>
              <a:rPr lang="en-US" b="1" dirty="0"/>
              <a:t>   </a:t>
            </a:r>
            <a:r>
              <a:rPr lang="en-US" dirty="0"/>
              <a:t>(</a:t>
            </a:r>
            <a:r>
              <a:rPr lang="de-DE" dirty="0"/>
              <a:t>800) 899-9659   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dirty="0"/>
              <a:t>    info@levelaccess.com</a:t>
            </a:r>
          </a:p>
        </p:txBody>
      </p:sp>
    </p:spTree>
    <p:extLst>
      <p:ext uri="{BB962C8B-B14F-4D97-AF65-F5344CB8AC3E}">
        <p14:creationId xmlns:p14="http://schemas.microsoft.com/office/powerpoint/2010/main" val="2578365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9A741-27DC-4E0A-A5D1-6E6A1F0C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Flare / Sunburst</a:t>
            </a:r>
          </a:p>
        </p:txBody>
      </p:sp>
    </p:spTree>
    <p:extLst>
      <p:ext uri="{BB962C8B-B14F-4D97-AF65-F5344CB8AC3E}">
        <p14:creationId xmlns:p14="http://schemas.microsoft.com/office/powerpoint/2010/main" val="1676569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990822-95F6-44CA-806C-E1657C94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Making Accessible Flares / Sunbursts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E984777-6650-4FAA-BF63-2DCAAC52015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D3 &amp; Accessible Data Visualization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19C755-4292-4A19-9020-03A628032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Thinking About Flares / Sunbursts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Group identification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Ownership &amp; levels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Interaction &amp; content updates</a:t>
            </a:r>
          </a:p>
          <a:p>
            <a:r>
              <a:rPr lang="en-US" dirty="0">
                <a:solidFill>
                  <a:srgbClr val="000000"/>
                </a:solidFill>
              </a:rPr>
              <a:t>D3 Challenges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Tackling ownership within d3.hierarchy()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Data &amp; aria-owns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763FC11-D027-6345-A3F6-65CE33A07198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45774" y="6356350"/>
            <a:ext cx="4700451" cy="365125"/>
          </a:xfrm>
        </p:spPr>
        <p:txBody>
          <a:bodyPr/>
          <a:lstStyle/>
          <a:p>
            <a:r>
              <a:rPr lang="en-US" dirty="0"/>
              <a:t>levelaccess.com   </a:t>
            </a:r>
            <a:r>
              <a:rPr lang="en-US" b="1" dirty="0"/>
              <a:t>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b="1" dirty="0">
                <a:solidFill>
                  <a:srgbClr val="00D81A"/>
                </a:solidFill>
              </a:rPr>
              <a:t> </a:t>
            </a:r>
            <a:r>
              <a:rPr lang="en-US" b="1" dirty="0"/>
              <a:t>   </a:t>
            </a:r>
            <a:r>
              <a:rPr lang="en-US" dirty="0"/>
              <a:t>(</a:t>
            </a:r>
            <a:r>
              <a:rPr lang="de-DE" dirty="0"/>
              <a:t>800) 899-9659   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dirty="0"/>
              <a:t>    info@levelaccess.com</a:t>
            </a:r>
          </a:p>
        </p:txBody>
      </p:sp>
    </p:spTree>
    <p:extLst>
      <p:ext uri="{BB962C8B-B14F-4D97-AF65-F5344CB8AC3E}">
        <p14:creationId xmlns:p14="http://schemas.microsoft.com/office/powerpoint/2010/main" val="223583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990822-95F6-44CA-806C-E1657C94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Sample Flare: Sign Language Families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E984777-6650-4FAA-BF63-2DCAAC52015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D3 &amp; Accessible Data Visualization</a:t>
            </a:r>
          </a:p>
        </p:txBody>
      </p:sp>
      <p:pic>
        <p:nvPicPr>
          <p:cNvPr id="8" name="Content Placeholder 7" descr="A flare chart, similar to a pie chart but with a hole in the middle, displaying Sign Language by the number of native speakers. An option exists to switch between this and a view of the number of branches within each linguistic family.">
            <a:extLst>
              <a:ext uri="{FF2B5EF4-FFF2-40B4-BE49-F238E27FC236}">
                <a16:creationId xmlns:a16="http://schemas.microsoft.com/office/drawing/2014/main" id="{24E0D313-E671-4481-BE33-90CA79A9D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839" y="1644650"/>
            <a:ext cx="6870322" cy="4532313"/>
          </a:xfrm>
        </p:spPr>
      </p:pic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75A1491-43DA-3745-A1AF-4AFFD2C19BE8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45774" y="6356350"/>
            <a:ext cx="4700451" cy="365125"/>
          </a:xfrm>
        </p:spPr>
        <p:txBody>
          <a:bodyPr/>
          <a:lstStyle/>
          <a:p>
            <a:r>
              <a:rPr lang="en-US" dirty="0"/>
              <a:t>levelaccess.com   </a:t>
            </a:r>
            <a:r>
              <a:rPr lang="en-US" b="1" dirty="0"/>
              <a:t>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b="1" dirty="0">
                <a:solidFill>
                  <a:srgbClr val="00D81A"/>
                </a:solidFill>
              </a:rPr>
              <a:t> </a:t>
            </a:r>
            <a:r>
              <a:rPr lang="en-US" b="1" dirty="0"/>
              <a:t>   </a:t>
            </a:r>
            <a:r>
              <a:rPr lang="en-US" dirty="0"/>
              <a:t>(</a:t>
            </a:r>
            <a:r>
              <a:rPr lang="de-DE" dirty="0"/>
              <a:t>800) 899-9659   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dirty="0"/>
              <a:t>    info@levelaccess.com</a:t>
            </a:r>
          </a:p>
        </p:txBody>
      </p:sp>
    </p:spTree>
    <p:extLst>
      <p:ext uri="{BB962C8B-B14F-4D97-AF65-F5344CB8AC3E}">
        <p14:creationId xmlns:p14="http://schemas.microsoft.com/office/powerpoint/2010/main" val="2625288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CE9E6F-9FC2-4E8B-BFFF-4A3F8222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Looking Forward</a:t>
            </a:r>
          </a:p>
        </p:txBody>
      </p:sp>
    </p:spTree>
    <p:extLst>
      <p:ext uri="{BB962C8B-B14F-4D97-AF65-F5344CB8AC3E}">
        <p14:creationId xmlns:p14="http://schemas.microsoft.com/office/powerpoint/2010/main" val="4148753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2E49B0-6327-421F-8905-6CECC21E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Where Do We Go From Here?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827E571-EE8A-4CA2-B36E-7E1A2E653FD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D3 &amp; Accessible Data Visualization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BE3FAB-A8B3-4F9E-8CEF-B8F59AE48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Making accessible charts seamless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D3plus or Chart.js</a:t>
            </a:r>
          </a:p>
          <a:p>
            <a:r>
              <a:rPr lang="en-US" dirty="0">
                <a:solidFill>
                  <a:srgbClr val="000000"/>
                </a:solidFill>
              </a:rPr>
              <a:t>SVG-AAM &amp; SVG2</a:t>
            </a:r>
          </a:p>
          <a:p>
            <a:r>
              <a:rPr lang="en-US" dirty="0">
                <a:solidFill>
                  <a:srgbClr val="000000"/>
                </a:solidFill>
              </a:rPr>
              <a:t>SVG support for browser high contrast mode!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1E30538-AC20-AC4F-8574-05A003AE9D89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45774" y="6356350"/>
            <a:ext cx="4700451" cy="365125"/>
          </a:xfrm>
        </p:spPr>
        <p:txBody>
          <a:bodyPr/>
          <a:lstStyle/>
          <a:p>
            <a:r>
              <a:rPr lang="en-US" dirty="0"/>
              <a:t>levelaccess.com   </a:t>
            </a:r>
            <a:r>
              <a:rPr lang="en-US" b="1" dirty="0"/>
              <a:t>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b="1" dirty="0">
                <a:solidFill>
                  <a:srgbClr val="00D81A"/>
                </a:solidFill>
              </a:rPr>
              <a:t> </a:t>
            </a:r>
            <a:r>
              <a:rPr lang="en-US" b="1" dirty="0"/>
              <a:t>   </a:t>
            </a:r>
            <a:r>
              <a:rPr lang="en-US" dirty="0"/>
              <a:t>(</a:t>
            </a:r>
            <a:r>
              <a:rPr lang="de-DE" dirty="0"/>
              <a:t>800) 899-9659   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dirty="0"/>
              <a:t>    info@levelaccess.com</a:t>
            </a:r>
          </a:p>
        </p:txBody>
      </p:sp>
    </p:spTree>
    <p:extLst>
      <p:ext uri="{BB962C8B-B14F-4D97-AF65-F5344CB8AC3E}">
        <p14:creationId xmlns:p14="http://schemas.microsoft.com/office/powerpoint/2010/main" val="1672519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8DB818E-2DB2-4676-82DD-166344CB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030823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What is D3?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0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D3 &amp; Accessible 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 Driven Documents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JavaScript library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Designed for rendering complex data visualization</a:t>
            </a: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</a:rPr>
              <a:t>Extremely customizable</a:t>
            </a:r>
          </a:p>
          <a:p>
            <a:r>
              <a:rPr lang="en-US" dirty="0">
                <a:solidFill>
                  <a:srgbClr val="000000"/>
                </a:solidFill>
              </a:rPr>
              <a:t>Applications to other frameworks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D3plus &amp; Chart.js</a:t>
            </a:r>
          </a:p>
        </p:txBody>
      </p:sp>
      <p:pic>
        <p:nvPicPr>
          <p:cNvPr id="9" name="Content Placeholder 8" descr="D3 Logo">
            <a:extLst>
              <a:ext uri="{FF2B5EF4-FFF2-40B4-BE49-F238E27FC236}">
                <a16:creationId xmlns:a16="http://schemas.microsoft.com/office/drawing/2014/main" id="{966EC47C-7A01-4C1C-ADCB-FDA09F559448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1676" y="2081874"/>
            <a:ext cx="3455998" cy="328049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levelaccess.com   </a:t>
            </a:r>
            <a:r>
              <a:rPr lang="en-US" b="1" dirty="0"/>
              <a:t>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b="1" dirty="0">
                <a:solidFill>
                  <a:srgbClr val="00D81A"/>
                </a:solidFill>
              </a:rPr>
              <a:t> </a:t>
            </a:r>
            <a:r>
              <a:rPr lang="en-US" b="1" dirty="0"/>
              <a:t>   </a:t>
            </a:r>
            <a:r>
              <a:rPr lang="en-US" dirty="0"/>
              <a:t>(</a:t>
            </a:r>
            <a:r>
              <a:rPr lang="de-DE" dirty="0"/>
              <a:t>800) 899-9659   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dirty="0"/>
              <a:t>    info@levelaccess.com</a:t>
            </a:r>
          </a:p>
        </p:txBody>
      </p:sp>
    </p:spTree>
    <p:extLst>
      <p:ext uri="{BB962C8B-B14F-4D97-AF65-F5344CB8AC3E}">
        <p14:creationId xmlns:p14="http://schemas.microsoft.com/office/powerpoint/2010/main" val="340183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D8D43-6A8E-EC49-AD69-E6CEBEA6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Thank You/Resources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52D85-AF0E-4546-9117-14C35FFFA9B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D3 &amp; Accessible Data Visualization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9233147-83BE-F448-B9B5-B09303C83505}"/>
              </a:ext>
            </a:extLst>
          </p:cNvPr>
          <p:cNvSpPr txBox="1">
            <a:spLocks/>
          </p:cNvSpPr>
          <p:nvPr/>
        </p:nvSpPr>
        <p:spPr>
          <a:xfrm>
            <a:off x="1004887" y="1690688"/>
            <a:ext cx="5341793" cy="450277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en-US" altLang="en-US" sz="2600" b="1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Contact Us</a:t>
            </a:r>
          </a:p>
          <a:p>
            <a:pPr marL="0" indent="0">
              <a:buFont typeface="Arial"/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Font typeface="Arial"/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Font typeface="Arial"/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Font typeface="Arial"/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Font typeface="Arial"/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Font typeface="Arial"/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Font typeface="Arial"/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Font typeface="Arial"/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Font typeface="Arial"/>
              <a:buNone/>
            </a:pPr>
            <a:r>
              <a:rPr lang="en-US" sz="1800" dirty="0">
                <a:solidFill>
                  <a:srgbClr val="000000"/>
                </a:solidFill>
              </a:rPr>
              <a:t>Brian McNeilly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  <a:hlinkClick r:id="rId2"/>
              </a:rPr>
              <a:t>brian.mcneilly@levelaccess.com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pic>
        <p:nvPicPr>
          <p:cNvPr id="7" name="Picture 6" title="Brian McNeilly Headshot">
            <a:extLst>
              <a:ext uri="{FF2B5EF4-FFF2-40B4-BE49-F238E27FC236}">
                <a16:creationId xmlns:a16="http://schemas.microsoft.com/office/drawing/2014/main" id="{A8AE2552-A48B-E442-AE18-245E8ED36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3" t="-2289" r="7051" b="25922"/>
          <a:stretch/>
        </p:blipFill>
        <p:spPr>
          <a:xfrm>
            <a:off x="1068503" y="2425923"/>
            <a:ext cx="2023614" cy="274669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6BD8CF-1062-7749-A95A-DBBBE4D08E38}"/>
              </a:ext>
            </a:extLst>
          </p:cNvPr>
          <p:cNvSpPr txBox="1">
            <a:spLocks/>
          </p:cNvSpPr>
          <p:nvPr/>
        </p:nvSpPr>
        <p:spPr>
          <a:xfrm>
            <a:off x="6701050" y="1690688"/>
            <a:ext cx="4543213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Font typeface="Arial"/>
              <a:buNone/>
              <a:defRPr/>
            </a:pPr>
            <a:r>
              <a:rPr lang="en-US" sz="2600" b="1" dirty="0">
                <a:solidFill>
                  <a:srgbClr val="000000"/>
                </a:solidFill>
              </a:rPr>
              <a:t>Follow Us</a:t>
            </a:r>
          </a:p>
          <a:p>
            <a:pPr marL="0" indent="0">
              <a:buFont typeface="Arial"/>
              <a:buNone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Font typeface="Arial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9" name="Picture 3" descr="Twitter logo">
            <a:extLst>
              <a:ext uri="{FF2B5EF4-FFF2-40B4-BE49-F238E27FC236}">
                <a16:creationId xmlns:a16="http://schemas.microsoft.com/office/drawing/2014/main" id="{4509F08E-A63E-3343-8010-938DF3E69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7218" y="2224088"/>
            <a:ext cx="8461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824072-30DE-4E4A-9D0B-D15BB3553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618" y="2313610"/>
            <a:ext cx="278779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  <a:hlinkClick r:id="rId5"/>
              </a:rPr>
              <a:t>@LevelAccessA11y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 descr="LinkedIn logo">
            <a:extLst>
              <a:ext uri="{FF2B5EF4-FFF2-40B4-BE49-F238E27FC236}">
                <a16:creationId xmlns:a16="http://schemas.microsoft.com/office/drawing/2014/main" id="{6C7B3BA9-C1AB-A043-900B-922CF94A1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6593" y="31321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F63594AE-0233-894A-859E-E42642A3E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618" y="3306985"/>
            <a:ext cx="26686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  <a:hlinkClick r:id="rId7"/>
              </a:rPr>
              <a:t>Level-Access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13" name="Picture 7" descr="Facebook logo">
            <a:extLst>
              <a:ext uri="{FF2B5EF4-FFF2-40B4-BE49-F238E27FC236}">
                <a16:creationId xmlns:a16="http://schemas.microsoft.com/office/drawing/2014/main" id="{DB4E88A9-0F87-DE4F-AD4C-F9BD78CF2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6593" y="4173539"/>
            <a:ext cx="801688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AA0D707A-8472-5B4A-8408-46978AB82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618" y="4236481"/>
            <a:ext cx="27226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hlinkClick r:id="rId9"/>
              </a:rPr>
              <a:t>Level Access</a:t>
            </a:r>
            <a:endParaRPr lang="en-US" altLang="en-US" sz="2000" dirty="0"/>
          </a:p>
        </p:txBody>
      </p:sp>
      <p:pic>
        <p:nvPicPr>
          <p:cNvPr id="15" name="Picture 3" descr="WordPress logo">
            <a:extLst>
              <a:ext uri="{FF2B5EF4-FFF2-40B4-BE49-F238E27FC236}">
                <a16:creationId xmlns:a16="http://schemas.microsoft.com/office/drawing/2014/main" id="{2DAA7F9C-EAA1-3146-A5B4-DBDEE9000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2306" y="5108576"/>
            <a:ext cx="925512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04E50B23-85B1-854A-8731-2EF9D7A7E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618" y="5351601"/>
            <a:ext cx="305290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  <a:hlinkClick r:id="rId11"/>
              </a:rPr>
              <a:t>Level Access Blog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240887-32F0-6C4B-90C6-28A8330057DC}"/>
              </a:ext>
            </a:extLst>
          </p:cNvPr>
          <p:cNvSpPr/>
          <p:nvPr/>
        </p:nvSpPr>
        <p:spPr>
          <a:xfrm>
            <a:off x="810227" y="6093992"/>
            <a:ext cx="6169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Deck Available for Download at: 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https://www.levelaccess.com/csun18/</a:t>
            </a:r>
            <a:endParaRPr lang="en-US" sz="14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CC2AD-7FB8-4D43-B321-B1B8C5F1A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A0440-DF6B-3D45-A50B-E86C931A5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00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063741-1BC9-4969-BD1E-3101101B6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Additional Resources &amp; image citations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41F284F-C89C-4887-8779-3A2AD9FE54D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D3 &amp; Accessible Data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EBC0B-FE31-47EC-A179-249BCD7F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Chart / Graph / Diagram Links</a:t>
            </a:r>
          </a:p>
          <a:p>
            <a:pPr lvl="1"/>
            <a:r>
              <a:rPr lang="en-US" dirty="0">
                <a:solidFill>
                  <a:srgbClr val="000000"/>
                </a:solidFill>
                <a:hlinkClick r:id="rId2"/>
              </a:rPr>
              <a:t>2017 UK Parliamentary Election Results Bar Chart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linkClick r:id="rId3"/>
              </a:rPr>
              <a:t>Bitcoin Price In US Dollars Line Graph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linkClick r:id="rId4"/>
              </a:rPr>
              <a:t>2017 North Korean Test Launches Stacked Chart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linkClick r:id="rId5"/>
              </a:rPr>
              <a:t>Sign Languages By Linguistic Family Flare/Sunburst Diagram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Image Citations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D3 Logo </a:t>
            </a:r>
            <a:r>
              <a:rPr lang="en-US" dirty="0">
                <a:solidFill>
                  <a:srgbClr val="000000"/>
                </a:solidFill>
                <a:hlinkClick r:id="rId6"/>
              </a:rPr>
              <a:t>via Wikipedia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All other images are screenshots from the above links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B5D5F5B-D2D4-234C-8095-801939669ECE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45774" y="6356350"/>
            <a:ext cx="4700451" cy="365125"/>
          </a:xfrm>
        </p:spPr>
        <p:txBody>
          <a:bodyPr/>
          <a:lstStyle/>
          <a:p>
            <a:r>
              <a:rPr lang="en-US" dirty="0"/>
              <a:t>levelaccess.com   </a:t>
            </a:r>
            <a:r>
              <a:rPr lang="en-US" b="1" dirty="0"/>
              <a:t>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b="1" dirty="0">
                <a:solidFill>
                  <a:srgbClr val="00D81A"/>
                </a:solidFill>
              </a:rPr>
              <a:t> </a:t>
            </a:r>
            <a:r>
              <a:rPr lang="en-US" b="1" dirty="0"/>
              <a:t>   </a:t>
            </a:r>
            <a:r>
              <a:rPr lang="en-US" dirty="0"/>
              <a:t>(</a:t>
            </a:r>
            <a:r>
              <a:rPr lang="de-DE" dirty="0"/>
              <a:t>800) 899-9659   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dirty="0"/>
              <a:t>    info@levelaccess.com</a:t>
            </a:r>
          </a:p>
        </p:txBody>
      </p:sp>
    </p:spTree>
    <p:extLst>
      <p:ext uri="{BB962C8B-B14F-4D97-AF65-F5344CB8AC3E}">
        <p14:creationId xmlns:p14="http://schemas.microsoft.com/office/powerpoint/2010/main" val="428748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9E7A-230B-422B-ABED-C4325B78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SVG vs HTML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8019AEE-0492-4807-9A4E-80B2F84298F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D3 &amp; Accessible Data Visualization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73C74F-2FF3-4EBB-9FA0-803700DB2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SVG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Pros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Built for Graphics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Stable presentation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Cons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Less ARIA support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860003-D78F-4A6E-B9F4-86C13281DEC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HTML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Pros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Wider ARIA support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More well known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Cons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Rendering inconsistencies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59C67-80D1-4EB7-AB2B-A8DE160B4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31934-3033-427F-9567-7B889E09E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706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05DF95F-C815-4A4D-925E-27747D3BC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0000"/>
                </a:solidFill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5635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0197E-F91F-4603-BAA7-E6A3A9D4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Bar Chart</a:t>
            </a:r>
          </a:p>
        </p:txBody>
      </p:sp>
    </p:spTree>
    <p:extLst>
      <p:ext uri="{BB962C8B-B14F-4D97-AF65-F5344CB8AC3E}">
        <p14:creationId xmlns:p14="http://schemas.microsoft.com/office/powerpoint/2010/main" val="259188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9176C97-E1A3-4578-BECA-A3AF7948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Making Accessible Bar Charts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009CC1E-8D1E-4DB8-B278-7893D6EEE23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D3 &amp; Accessible Data Visualization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1D1F7A4-55E0-4121-A3C4-36C3DE4AF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Thinking About Bar Charts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Axes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Bars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Color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Interaction</a:t>
            </a:r>
          </a:p>
          <a:p>
            <a:r>
              <a:rPr lang="en-US" dirty="0">
                <a:solidFill>
                  <a:srgbClr val="000000"/>
                </a:solidFill>
              </a:rPr>
              <a:t>D3 Challenges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9B4B46D-729E-3145-A527-988F4D445C92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45774" y="6356350"/>
            <a:ext cx="4700451" cy="365125"/>
          </a:xfrm>
        </p:spPr>
        <p:txBody>
          <a:bodyPr/>
          <a:lstStyle/>
          <a:p>
            <a:r>
              <a:rPr lang="en-US" dirty="0"/>
              <a:t>levelaccess.com   </a:t>
            </a:r>
            <a:r>
              <a:rPr lang="en-US" b="1" dirty="0"/>
              <a:t>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b="1" dirty="0">
                <a:solidFill>
                  <a:srgbClr val="00D81A"/>
                </a:solidFill>
              </a:rPr>
              <a:t> </a:t>
            </a:r>
            <a:r>
              <a:rPr lang="en-US" b="1" dirty="0"/>
              <a:t>   </a:t>
            </a:r>
            <a:r>
              <a:rPr lang="en-US" dirty="0"/>
              <a:t>(</a:t>
            </a:r>
            <a:r>
              <a:rPr lang="de-DE" dirty="0"/>
              <a:t>800) 899-9659   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dirty="0"/>
              <a:t>    info@levelaccess.com</a:t>
            </a:r>
          </a:p>
        </p:txBody>
      </p:sp>
    </p:spTree>
    <p:extLst>
      <p:ext uri="{BB962C8B-B14F-4D97-AF65-F5344CB8AC3E}">
        <p14:creationId xmlns:p14="http://schemas.microsoft.com/office/powerpoint/2010/main" val="3318768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6300-1B95-43C0-A182-D9CBC657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Sample Bar Chart: 2017 UK Elections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3BAFC-9108-403E-9949-CD7E26C6B3D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D3 &amp; Accessible Data Visualization</a:t>
            </a:r>
          </a:p>
        </p:txBody>
      </p:sp>
      <p:pic>
        <p:nvPicPr>
          <p:cNvPr id="8" name="Content Placeholder 7" descr="A Bar Chart of the 2017 UK parliamentary elections. The Labor party, with 262 out of 650 seats, is selected.">
            <a:extLst>
              <a:ext uri="{FF2B5EF4-FFF2-40B4-BE49-F238E27FC236}">
                <a16:creationId xmlns:a16="http://schemas.microsoft.com/office/drawing/2014/main" id="{909B45F1-E995-4784-AFDD-B193DE337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52" y="2318884"/>
            <a:ext cx="11674096" cy="318384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0331D-549C-4E18-AB27-8441959E4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30EA8A-DA75-3443-B9EE-A63E33F4F20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7EA84D-5B99-42D1-8CD2-2CA10E5DE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levelaccess.com   </a:t>
            </a:r>
            <a:r>
              <a:rPr lang="en-US" b="1"/>
              <a:t>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 b="1">
                <a:solidFill>
                  <a:srgbClr val="00D81A"/>
                </a:solidFill>
              </a:rPr>
              <a:t> </a:t>
            </a:r>
            <a:r>
              <a:rPr lang="en-US" b="1"/>
              <a:t>   </a:t>
            </a:r>
            <a:r>
              <a:rPr lang="en-US"/>
              <a:t>(</a:t>
            </a:r>
            <a:r>
              <a:rPr lang="de-DE"/>
              <a:t>800) 899-9659    </a:t>
            </a:r>
            <a:r>
              <a:rPr lang="en-US" b="1">
                <a:solidFill>
                  <a:srgbClr val="5CD344"/>
                </a:solidFill>
              </a:rPr>
              <a:t>|</a:t>
            </a:r>
            <a:r>
              <a:rPr lang="en-US"/>
              <a:t>    info@levelaccess.com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602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0197E-F91F-4603-BAA7-E6A3A9D4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Line Graph</a:t>
            </a:r>
          </a:p>
        </p:txBody>
      </p:sp>
    </p:spTree>
    <p:extLst>
      <p:ext uri="{BB962C8B-B14F-4D97-AF65-F5344CB8AC3E}">
        <p14:creationId xmlns:p14="http://schemas.microsoft.com/office/powerpoint/2010/main" val="1540482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F64BBD-DE39-4705-8C91-0ACCFD231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Making Accessible Line Graphs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E984777-6650-4FAA-BF63-2DCAAC52015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D3 &amp; Accessible Data Visualization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906846-8957-49F8-BB08-90DD92469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Thinking About Line Graphs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 Line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Axes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 “pip”</a:t>
            </a:r>
          </a:p>
          <a:p>
            <a:r>
              <a:rPr lang="en-US" dirty="0">
                <a:solidFill>
                  <a:srgbClr val="000000"/>
                </a:solidFill>
              </a:rPr>
              <a:t>D3 Challenges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63D8C74-9269-2843-9170-9EC50903D824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745774" y="6356350"/>
            <a:ext cx="4700451" cy="365125"/>
          </a:xfrm>
        </p:spPr>
        <p:txBody>
          <a:bodyPr/>
          <a:lstStyle/>
          <a:p>
            <a:r>
              <a:rPr lang="en-US" dirty="0"/>
              <a:t>levelaccess.com   </a:t>
            </a:r>
            <a:r>
              <a:rPr lang="en-US" b="1" dirty="0"/>
              <a:t>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b="1" dirty="0">
                <a:solidFill>
                  <a:srgbClr val="00D81A"/>
                </a:solidFill>
              </a:rPr>
              <a:t> </a:t>
            </a:r>
            <a:r>
              <a:rPr lang="en-US" b="1" dirty="0"/>
              <a:t>   </a:t>
            </a:r>
            <a:r>
              <a:rPr lang="en-US" dirty="0"/>
              <a:t>(</a:t>
            </a:r>
            <a:r>
              <a:rPr lang="de-DE" dirty="0"/>
              <a:t>800) 899-9659    </a:t>
            </a:r>
            <a:r>
              <a:rPr lang="en-US" b="1" dirty="0">
                <a:solidFill>
                  <a:srgbClr val="5CD344"/>
                </a:solidFill>
              </a:rPr>
              <a:t>|</a:t>
            </a:r>
            <a:r>
              <a:rPr lang="en-US" dirty="0"/>
              <a:t>    info@levelaccess.com</a:t>
            </a:r>
          </a:p>
        </p:txBody>
      </p:sp>
    </p:spTree>
    <p:extLst>
      <p:ext uri="{BB962C8B-B14F-4D97-AF65-F5344CB8AC3E}">
        <p14:creationId xmlns:p14="http://schemas.microsoft.com/office/powerpoint/2010/main" val="776552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585858"/>
      </a:dk1>
      <a:lt1>
        <a:srgbClr val="FFFFFF"/>
      </a:lt1>
      <a:dk2>
        <a:srgbClr val="6B2B81"/>
      </a:dk2>
      <a:lt2>
        <a:srgbClr val="999999"/>
      </a:lt2>
      <a:accent1>
        <a:srgbClr val="552C9F"/>
      </a:accent1>
      <a:accent2>
        <a:srgbClr val="3359EC"/>
      </a:accent2>
      <a:accent3>
        <a:srgbClr val="5CD344"/>
      </a:accent3>
      <a:accent4>
        <a:srgbClr val="C11FE8"/>
      </a:accent4>
      <a:accent5>
        <a:srgbClr val="080281"/>
      </a:accent5>
      <a:accent6>
        <a:srgbClr val="EF6B11"/>
      </a:accent6>
      <a:hlink>
        <a:srgbClr val="2F10EA"/>
      </a:hlink>
      <a:folHlink>
        <a:srgbClr val="C90B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6_9 Wide Final 2017" id="{A4412C4F-513A-AA4E-B60A-F611C69F7FB7}" vid="{81EEA3D4-B559-C044-A742-E1A05CFF71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CSUN_2018_Template</Template>
  <TotalTime>844</TotalTime>
  <Words>573</Words>
  <Application>Microsoft Macintosh PowerPoint</Application>
  <PresentationFormat>Widescreen</PresentationFormat>
  <Paragraphs>135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ＭＳ Ｐゴシック</vt:lpstr>
      <vt:lpstr>Arial</vt:lpstr>
      <vt:lpstr>Arial Black</vt:lpstr>
      <vt:lpstr>Arial Regular</vt:lpstr>
      <vt:lpstr>Office Theme</vt:lpstr>
      <vt:lpstr>The D3 JavaScript Library and Accessible Data Visualization</vt:lpstr>
      <vt:lpstr>What is D3?</vt:lpstr>
      <vt:lpstr>SVG vs HTML</vt:lpstr>
      <vt:lpstr>Examples</vt:lpstr>
      <vt:lpstr>Bar Chart</vt:lpstr>
      <vt:lpstr>Making Accessible Bar Charts</vt:lpstr>
      <vt:lpstr>Sample Bar Chart: 2017 UK Elections</vt:lpstr>
      <vt:lpstr>Line Graph</vt:lpstr>
      <vt:lpstr>Making Accessible Line Graphs</vt:lpstr>
      <vt:lpstr>Sample Line Graph: Bitcoin Price in USD</vt:lpstr>
      <vt:lpstr>Stacked Chart</vt:lpstr>
      <vt:lpstr>Making Accessible Stacked Charts</vt:lpstr>
      <vt:lpstr>Sample Stacked Chart: DPRK Launches</vt:lpstr>
      <vt:lpstr>Flare / Sunburst</vt:lpstr>
      <vt:lpstr>Making Accessible Flares / Sunbursts</vt:lpstr>
      <vt:lpstr>Sample Flare: Sign Language Families</vt:lpstr>
      <vt:lpstr>Looking Forward</vt:lpstr>
      <vt:lpstr>Where Do We Go From Here?</vt:lpstr>
      <vt:lpstr>Any Questions?</vt:lpstr>
      <vt:lpstr>Thank You/Resources</vt:lpstr>
      <vt:lpstr>Additional Resources &amp; image citations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D3 JavaScript Library and Accessible Data Visualization</dc:title>
  <dc:creator>Brian McNeilly</dc:creator>
  <cp:lastModifiedBy>Kristin Heineman</cp:lastModifiedBy>
  <cp:revision>19</cp:revision>
  <cp:lastPrinted>2016-10-05T18:53:11Z</cp:lastPrinted>
  <dcterms:created xsi:type="dcterms:W3CDTF">2018-02-02T01:49:09Z</dcterms:created>
  <dcterms:modified xsi:type="dcterms:W3CDTF">2018-03-20T23:33:15Z</dcterms:modified>
</cp:coreProperties>
</file>